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8"/>
  </p:notesMasterIdLst>
  <p:handoutMasterIdLst>
    <p:handoutMasterId r:id="rId129"/>
  </p:handoutMasterIdLst>
  <p:sldIdLst>
    <p:sldId id="2076138386" r:id="rId10"/>
    <p:sldId id="2147477340" r:id="rId11"/>
    <p:sldId id="2076137339" r:id="rId12"/>
    <p:sldId id="2076136683" r:id="rId13"/>
    <p:sldId id="2147470468" r:id="rId14"/>
    <p:sldId id="2147470513" r:id="rId15"/>
    <p:sldId id="2147478883"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75"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8886" r:id="rId108"/>
    <p:sldId id="2147478882" r:id="rId109"/>
    <p:sldId id="2147477309" r:id="rId110"/>
    <p:sldId id="2147478834" r:id="rId111"/>
    <p:sldId id="2147478843" r:id="rId112"/>
    <p:sldId id="2076138367" r:id="rId113"/>
    <p:sldId id="2076136687" r:id="rId114"/>
    <p:sldId id="2147477283" r:id="rId115"/>
    <p:sldId id="2147478833" r:id="rId116"/>
    <p:sldId id="2147478844" r:id="rId117"/>
    <p:sldId id="2076138586" r:id="rId118"/>
    <p:sldId id="2076138532" r:id="rId119"/>
    <p:sldId id="2147477285" r:id="rId120"/>
    <p:sldId id="2147477384" r:id="rId121"/>
    <p:sldId id="2076138374" r:id="rId122"/>
    <p:sldId id="2147477287" r:id="rId123"/>
    <p:sldId id="2147477315" r:id="rId124"/>
    <p:sldId id="2147477254" r:id="rId125"/>
    <p:sldId id="2147477325" r:id="rId126"/>
    <p:sldId id="2147477377" r:id="rId127"/>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147478883"/>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75"/>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 id="2147478886"/>
            <p14:sldId id="2147478882"/>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EB11F7-BF0D-45B3-987A-08611A9BAEDB}" v="1" dt="2023-08-03T13:48:51.8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68" d="100"/>
          <a:sy n="68" d="100"/>
        </p:scale>
        <p:origin x="168" y="72"/>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notesMaster" Target="notesMasters/notesMaster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tableStyles" Target="tableStyle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handoutMaster" Target="handoutMasters/handoutMaster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microsoft.com/office/2018/10/relationships/authors" Target="author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viewProps" Target="view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B5EB11F7-BF0D-45B3-987A-08611A9BAEDB}"/>
    <pc:docChg chg="custSel modSld">
      <pc:chgData name="Bob Ward" userId="6da7c2dd-8e2e-469f-a216-c384312e2a2d" providerId="ADAL" clId="{B5EB11F7-BF0D-45B3-987A-08611A9BAEDB}" dt="2023-08-08T15:47:03.725" v="165" actId="6549"/>
      <pc:docMkLst>
        <pc:docMk/>
      </pc:docMkLst>
      <pc:sldChg chg="addSp modSp mod modAnim">
        <pc:chgData name="Bob Ward" userId="6da7c2dd-8e2e-469f-a216-c384312e2a2d" providerId="ADAL" clId="{B5EB11F7-BF0D-45B3-987A-08611A9BAEDB}" dt="2023-08-03T13:48:51.818" v="95"/>
        <pc:sldMkLst>
          <pc:docMk/>
          <pc:sldMk cId="731935675" sldId="2147477302"/>
        </pc:sldMkLst>
        <pc:spChg chg="add mod">
          <ac:chgData name="Bob Ward" userId="6da7c2dd-8e2e-469f-a216-c384312e2a2d" providerId="ADAL" clId="{B5EB11F7-BF0D-45B3-987A-08611A9BAEDB}" dt="2023-08-03T13:48:39.311" v="94" actId="207"/>
          <ac:spMkLst>
            <pc:docMk/>
            <pc:sldMk cId="731935675" sldId="2147477302"/>
            <ac:spMk id="3" creationId="{A3A63C7E-F917-DA31-C8BA-4B948F1FBA2D}"/>
          </ac:spMkLst>
        </pc:spChg>
      </pc:sldChg>
      <pc:sldChg chg="modSp mod">
        <pc:chgData name="Bob Ward" userId="6da7c2dd-8e2e-469f-a216-c384312e2a2d" providerId="ADAL" clId="{B5EB11F7-BF0D-45B3-987A-08611A9BAEDB}" dt="2023-08-08T15:47:03.725" v="165" actId="6549"/>
        <pc:sldMkLst>
          <pc:docMk/>
          <pc:sldMk cId="257392283" sldId="2147477314"/>
        </pc:sldMkLst>
        <pc:spChg chg="mod">
          <ac:chgData name="Bob Ward" userId="6da7c2dd-8e2e-469f-a216-c384312e2a2d" providerId="ADAL" clId="{B5EB11F7-BF0D-45B3-987A-08611A9BAEDB}" dt="2023-08-08T15:47:03.725" v="165" actId="6549"/>
          <ac:spMkLst>
            <pc:docMk/>
            <pc:sldMk cId="257392283" sldId="2147477314"/>
            <ac:spMk id="6" creationId="{6A3263F5-D76B-9944-BD57-43B435AB26A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8/8/2023 9:46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8/8/2023 9:46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1878385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83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8/8/2023 9:46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8/8/2023 9:46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8" Type="http://schemas.openxmlformats.org/officeDocument/2006/relationships/image" Target="../media/image215.svg"/><Relationship Id="rId13" Type="http://schemas.openxmlformats.org/officeDocument/2006/relationships/image" Target="../media/image178.png"/><Relationship Id="rId3" Type="http://schemas.openxmlformats.org/officeDocument/2006/relationships/image" Target="../media/image211.png"/><Relationship Id="rId7" Type="http://schemas.openxmlformats.org/officeDocument/2006/relationships/image" Target="../media/image214.png"/><Relationship Id="rId12" Type="http://schemas.openxmlformats.org/officeDocument/2006/relationships/hyperlink" Target="https://blogabdulhalim.blogspot.com/2019/10/tampilan-dan-bagian-worksheet-microsoft-excel.html"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190.jpeg"/><Relationship Id="rId10" Type="http://schemas.openxmlformats.org/officeDocument/2006/relationships/image" Target="../media/image217.png"/><Relationship Id="rId4" Type="http://schemas.openxmlformats.org/officeDocument/2006/relationships/image" Target="../media/image212.svg"/><Relationship Id="rId9" Type="http://schemas.openxmlformats.org/officeDocument/2006/relationships/image" Target="../media/image216.png"/><Relationship Id="rId14" Type="http://schemas.openxmlformats.org/officeDocument/2006/relationships/image" Target="../media/image219.png"/></Relationships>
</file>

<file path=ppt/slides/_rels/slide101.xml.rels><?xml version="1.0" encoding="UTF-8" standalone="yes"?>
<Relationships xmlns="http://schemas.openxmlformats.org/package/2006/relationships"><Relationship Id="rId8" Type="http://schemas.openxmlformats.org/officeDocument/2006/relationships/image" Target="../media/image183.jpeg"/><Relationship Id="rId3" Type="http://schemas.openxmlformats.org/officeDocument/2006/relationships/image" Target="../media/image8.png"/><Relationship Id="rId7" Type="http://schemas.openxmlformats.org/officeDocument/2006/relationships/image" Target="../media/image182.jpeg"/><Relationship Id="rId12" Type="http://schemas.openxmlformats.org/officeDocument/2006/relationships/image" Target="../media/image187.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9.svg"/><Relationship Id="rId9" Type="http://schemas.openxmlformats.org/officeDocument/2006/relationships/image" Target="../media/image184.jpe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0.png"/><Relationship Id="rId4"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107.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23.png"/><Relationship Id="rId17" Type="http://schemas.openxmlformats.org/officeDocument/2006/relationships/image" Target="../media/image226.svg"/><Relationship Id="rId2" Type="http://schemas.openxmlformats.org/officeDocument/2006/relationships/notesSlide" Target="../notesSlides/notesSlide90.xml"/><Relationship Id="rId16" Type="http://schemas.openxmlformats.org/officeDocument/2006/relationships/image" Target="../media/image225.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24.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hyperlink" Target="https://es.wikipedia.org/wiki/Apple" TargetMode="External"/><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hyperlink" Target="http://pngimg.com/download/26986" TargetMode="External"/><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7.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3.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18"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56.png"/><Relationship Id="rId17" Type="http://schemas.openxmlformats.org/officeDocument/2006/relationships/image" Target="../media/image59.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1.svg"/><Relationship Id="rId4" Type="http://schemas.openxmlformats.org/officeDocument/2006/relationships/image" Target="../media/image9.svg"/><Relationship Id="rId9" Type="http://schemas.openxmlformats.org/officeDocument/2006/relationships/image" Target="../media/image55.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5.png"/><Relationship Id="rId4" Type="http://schemas.openxmlformats.org/officeDocument/2006/relationships/image" Target="../media/image9.svg"/><Relationship Id="rId9" Type="http://schemas.openxmlformats.org/officeDocument/2006/relationships/image" Target="../media/image5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68.svg"/><Relationship Id="rId2" Type="http://schemas.openxmlformats.org/officeDocument/2006/relationships/notesSlide" Target="../notesSlides/notesSlide25.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67.png"/><Relationship Id="rId5" Type="http://schemas.openxmlformats.org/officeDocument/2006/relationships/image" Target="../media/image31.png"/><Relationship Id="rId15" Type="http://schemas.openxmlformats.org/officeDocument/2006/relationships/image" Target="../media/image69.png"/><Relationship Id="rId10" Type="http://schemas.openxmlformats.org/officeDocument/2006/relationships/image" Target="../media/image34.svg"/><Relationship Id="rId4" Type="http://schemas.openxmlformats.org/officeDocument/2006/relationships/image" Target="../media/image9.svg"/><Relationship Id="rId9" Type="http://schemas.openxmlformats.org/officeDocument/2006/relationships/image" Target="../media/image33.png"/><Relationship Id="rId14" Type="http://schemas.openxmlformats.org/officeDocument/2006/relationships/image" Target="../media/image36.svg"/></Relationships>
</file>

<file path=ppt/slides/_rels/slide29.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8.png"/><Relationship Id="rId3" Type="http://schemas.openxmlformats.org/officeDocument/2006/relationships/image" Target="../media/image82.png"/><Relationship Id="rId7" Type="http://schemas.openxmlformats.org/officeDocument/2006/relationships/image" Target="../media/image8.png"/><Relationship Id="rId12" Type="http://schemas.openxmlformats.org/officeDocument/2006/relationships/image" Target="../media/image87.svg"/><Relationship Id="rId17" Type="http://schemas.openxmlformats.org/officeDocument/2006/relationships/image" Target="../media/image32.svg"/><Relationship Id="rId2" Type="http://schemas.openxmlformats.org/officeDocument/2006/relationships/notesSlide" Target="../notesSlides/notesSlide27.xml"/><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85.svg"/><Relationship Id="rId11" Type="http://schemas.openxmlformats.org/officeDocument/2006/relationships/image" Target="../media/image86.png"/><Relationship Id="rId5" Type="http://schemas.openxmlformats.org/officeDocument/2006/relationships/image" Target="../media/image84.png"/><Relationship Id="rId15" Type="http://schemas.openxmlformats.org/officeDocument/2006/relationships/image" Target="../media/image90.svg"/><Relationship Id="rId10" Type="http://schemas.openxmlformats.org/officeDocument/2006/relationships/image" Target="../media/image10.png"/><Relationship Id="rId4" Type="http://schemas.openxmlformats.org/officeDocument/2006/relationships/image" Target="../media/image83.png"/><Relationship Id="rId9" Type="http://schemas.openxmlformats.org/officeDocument/2006/relationships/image" Target="../media/image58.png"/><Relationship Id="rId14" Type="http://schemas.openxmlformats.org/officeDocument/2006/relationships/image" Target="../media/image89.png"/></Relationships>
</file>

<file path=ppt/slides/_rels/slide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4.png"/><Relationship Id="rId3" Type="http://schemas.openxmlformats.org/officeDocument/2006/relationships/image" Target="../media/image92.png"/><Relationship Id="rId7" Type="http://schemas.openxmlformats.org/officeDocument/2006/relationships/image" Target="../media/image27.svg"/><Relationship Id="rId12" Type="http://schemas.openxmlformats.org/officeDocument/2006/relationships/image" Target="../media/image98.svg"/><Relationship Id="rId2" Type="http://schemas.openxmlformats.org/officeDocument/2006/relationships/notesSlide" Target="../notesSlides/notesSlide28.xml"/><Relationship Id="rId16" Type="http://schemas.openxmlformats.org/officeDocument/2006/relationships/image" Target="../media/image100.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7.png"/><Relationship Id="rId5" Type="http://schemas.openxmlformats.org/officeDocument/2006/relationships/image" Target="../media/image94.emf"/><Relationship Id="rId15" Type="http://schemas.openxmlformats.org/officeDocument/2006/relationships/image" Target="../media/image99.png"/><Relationship Id="rId10" Type="http://schemas.openxmlformats.org/officeDocument/2006/relationships/image" Target="../media/image96.svg"/><Relationship Id="rId4" Type="http://schemas.openxmlformats.org/officeDocument/2006/relationships/image" Target="../media/image93.svg"/><Relationship Id="rId9" Type="http://schemas.openxmlformats.org/officeDocument/2006/relationships/image" Target="../media/image95.png"/><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3.svg"/><Relationship Id="rId5" Type="http://schemas.openxmlformats.org/officeDocument/2006/relationships/image" Target="../media/image54.png"/><Relationship Id="rId10" Type="http://schemas.openxmlformats.org/officeDocument/2006/relationships/image" Target="../media/image102.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1.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10.png"/><Relationship Id="rId5" Type="http://schemas.openxmlformats.org/officeDocument/2006/relationships/image" Target="../media/image107.svg"/><Relationship Id="rId10" Type="http://schemas.openxmlformats.org/officeDocument/2006/relationships/image" Target="../media/image103.svg"/><Relationship Id="rId4" Type="http://schemas.openxmlformats.org/officeDocument/2006/relationships/image" Target="../media/image106.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png"/><Relationship Id="rId7" Type="http://schemas.openxmlformats.org/officeDocument/2006/relationships/image" Target="../media/image113.svg"/><Relationship Id="rId12" Type="http://schemas.openxmlformats.org/officeDocument/2006/relationships/image" Target="../media/image118.png"/><Relationship Id="rId17" Type="http://schemas.openxmlformats.org/officeDocument/2006/relationships/image" Target="../media/image123.svg"/><Relationship Id="rId2" Type="http://schemas.openxmlformats.org/officeDocument/2006/relationships/notesSlide" Target="../notesSlides/notesSlide34.xml"/><Relationship Id="rId16"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5" Type="http://schemas.openxmlformats.org/officeDocument/2006/relationships/image" Target="../media/image121.sv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6.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136.svg"/><Relationship Id="rId2" Type="http://schemas.openxmlformats.org/officeDocument/2006/relationships/image" Target="../media/image131.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4.sv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7.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8.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28.png"/><Relationship Id="rId7"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9.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5.xml"/><Relationship Id="rId5" Type="http://schemas.openxmlformats.org/officeDocument/2006/relationships/image" Target="../media/image144.svg"/><Relationship Id="rId4" Type="http://schemas.openxmlformats.org/officeDocument/2006/relationships/image" Target="../media/image14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20"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6.svg"/><Relationship Id="rId11" Type="http://schemas.openxmlformats.org/officeDocument/2006/relationships/image" Target="../media/image151.jpeg"/><Relationship Id="rId5" Type="http://schemas.openxmlformats.org/officeDocument/2006/relationships/image" Target="../media/image145.png"/><Relationship Id="rId10" Type="http://schemas.openxmlformats.org/officeDocument/2006/relationships/image" Target="../media/image150.svg"/><Relationship Id="rId4" Type="http://schemas.openxmlformats.org/officeDocument/2006/relationships/image" Target="../media/image23.svg"/><Relationship Id="rId9" Type="http://schemas.openxmlformats.org/officeDocument/2006/relationships/image" Target="../media/image14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54.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9.png"/><Relationship Id="rId7" Type="http://schemas.openxmlformats.org/officeDocument/2006/relationships/hyperlink" Target="http://www.tpc.org/3364" TargetMode="External"/><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notesSlide" Target="../notesSlides/notesSlide7.xml"/><Relationship Id="rId16" Type="http://schemas.openxmlformats.org/officeDocument/2006/relationships/image" Target="../media/image36.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1.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5.png"/><Relationship Id="rId23" Type="http://schemas.openxmlformats.org/officeDocument/2006/relationships/image" Target="../media/image8.png"/><Relationship Id="rId10" Type="http://schemas.openxmlformats.org/officeDocument/2006/relationships/image" Target="../media/image30.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0.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6.sv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9.svg"/><Relationship Id="rId12" Type="http://schemas.openxmlformats.org/officeDocument/2006/relationships/image" Target="../media/image164.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163.svg"/><Relationship Id="rId5" Type="http://schemas.openxmlformats.org/officeDocument/2006/relationships/hyperlink" Target="https://www.microsoft.com/en-us/sql-server/sql-server-2022" TargetMode="External"/><Relationship Id="rId15" Type="http://schemas.openxmlformats.org/officeDocument/2006/relationships/image" Target="../media/image167.svg"/><Relationship Id="rId10" Type="http://schemas.openxmlformats.org/officeDocument/2006/relationships/image" Target="../media/image162.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1.svg"/><Relationship Id="rId14" Type="http://schemas.openxmlformats.org/officeDocument/2006/relationships/image" Target="../media/image16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9.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8.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0.png"/><Relationship Id="rId5" Type="http://schemas.openxmlformats.org/officeDocument/2006/relationships/image" Target="../media/image44.png"/><Relationship Id="rId15" Type="http://schemas.openxmlformats.org/officeDocument/2006/relationships/image" Target="../media/image9.svg"/><Relationship Id="rId10" Type="http://schemas.openxmlformats.org/officeDocument/2006/relationships/image" Target="../media/image47.png"/><Relationship Id="rId4" Type="http://schemas.openxmlformats.org/officeDocument/2006/relationships/image" Target="../media/image43.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jpe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7.png"/><Relationship Id="rId5" Type="http://schemas.openxmlformats.org/officeDocument/2006/relationships/image" Target="../media/image173.png"/><Relationship Id="rId10" Type="http://schemas.openxmlformats.org/officeDocument/2006/relationships/image" Target="../media/image23.svg"/><Relationship Id="rId4" Type="http://schemas.openxmlformats.org/officeDocument/2006/relationships/image" Target="../media/image172.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8.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jpeg"/><Relationship Id="rId5" Type="http://schemas.openxmlformats.org/officeDocument/2006/relationships/image" Target="../media/image178.png"/><Relationship Id="rId10" Type="http://schemas.openxmlformats.org/officeDocument/2006/relationships/image" Target="../media/image183.jpeg"/><Relationship Id="rId4" Type="http://schemas.openxmlformats.org/officeDocument/2006/relationships/image" Target="../media/image9.svg"/><Relationship Id="rId9" Type="http://schemas.openxmlformats.org/officeDocument/2006/relationships/image" Target="../media/image182.jpeg"/><Relationship Id="rId14" Type="http://schemas.openxmlformats.org/officeDocument/2006/relationships/image" Target="../media/image187.png"/></Relationships>
</file>

<file path=ppt/slides/_rels/slide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90.jpeg"/><Relationship Id="rId4" Type="http://schemas.openxmlformats.org/officeDocument/2006/relationships/image" Target="../media/image189.png"/></Relationships>
</file>

<file path=ppt/slides/_rels/slide97.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image" Target="../media/image8.png"/><Relationship Id="rId7" Type="http://schemas.openxmlformats.org/officeDocument/2006/relationships/image" Target="../media/image192.png"/><Relationship Id="rId12" Type="http://schemas.openxmlformats.org/officeDocument/2006/relationships/image" Target="../media/image179.png"/><Relationship Id="rId17" Type="http://schemas.openxmlformats.org/officeDocument/2006/relationships/image" Target="../media/image184.jpeg"/><Relationship Id="rId2" Type="http://schemas.openxmlformats.org/officeDocument/2006/relationships/notesSlide" Target="../notesSlides/notesSlide76.xml"/><Relationship Id="rId16" Type="http://schemas.openxmlformats.org/officeDocument/2006/relationships/image" Target="../media/image183.jpeg"/><Relationship Id="rId20"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78.png"/><Relationship Id="rId5" Type="http://schemas.openxmlformats.org/officeDocument/2006/relationships/image" Target="../media/image191.png"/><Relationship Id="rId15" Type="http://schemas.openxmlformats.org/officeDocument/2006/relationships/image" Target="../media/image182.jpeg"/><Relationship Id="rId10" Type="http://schemas.openxmlformats.org/officeDocument/2006/relationships/image" Target="../media/image23.svg"/><Relationship Id="rId19" Type="http://schemas.openxmlformats.org/officeDocument/2006/relationships/image" Target="../media/image186.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1.png"/></Relationships>
</file>

<file path=ppt/slides/_rels/slide98.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201.png"/><Relationship Id="rId18" Type="http://schemas.openxmlformats.org/officeDocument/2006/relationships/image" Target="../media/image206.svg"/><Relationship Id="rId3" Type="http://schemas.openxmlformats.org/officeDocument/2006/relationships/image" Target="../media/image8.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00.svg"/><Relationship Id="rId17" Type="http://schemas.openxmlformats.org/officeDocument/2006/relationships/image" Target="../media/image205.png"/><Relationship Id="rId2" Type="http://schemas.openxmlformats.org/officeDocument/2006/relationships/notesSlide" Target="../notesSlides/notesSlide77.xml"/><Relationship Id="rId16" Type="http://schemas.openxmlformats.org/officeDocument/2006/relationships/image" Target="../media/image204.svg"/><Relationship Id="rId20" Type="http://schemas.openxmlformats.org/officeDocument/2006/relationships/image" Target="../media/image208.svg"/><Relationship Id="rId1" Type="http://schemas.openxmlformats.org/officeDocument/2006/relationships/slideLayout" Target="../slideLayouts/slideLayout6.xml"/><Relationship Id="rId6" Type="http://schemas.openxmlformats.org/officeDocument/2006/relationships/image" Target="../media/image194.svg"/><Relationship Id="rId11" Type="http://schemas.openxmlformats.org/officeDocument/2006/relationships/image" Target="../media/image199.png"/><Relationship Id="rId5" Type="http://schemas.openxmlformats.org/officeDocument/2006/relationships/image" Target="../media/image89.png"/><Relationship Id="rId15" Type="http://schemas.openxmlformats.org/officeDocument/2006/relationships/image" Target="../media/image203.png"/><Relationship Id="rId10" Type="http://schemas.openxmlformats.org/officeDocument/2006/relationships/image" Target="../media/image198.svg"/><Relationship Id="rId19" Type="http://schemas.openxmlformats.org/officeDocument/2006/relationships/image" Target="../media/image207.png"/><Relationship Id="rId4" Type="http://schemas.openxmlformats.org/officeDocument/2006/relationships/image" Target="../media/image9.svg"/><Relationship Id="rId9" Type="http://schemas.openxmlformats.org/officeDocument/2006/relationships/image" Target="../media/image197.png"/><Relationship Id="rId14" Type="http://schemas.openxmlformats.org/officeDocument/2006/relationships/image" Target="../media/image202.svg"/><Relationship Id="rId22" Type="http://schemas.openxmlformats.org/officeDocument/2006/relationships/image" Target="../media/image210.svg"/></Relationships>
</file>

<file path=ppt/slides/_rels/slide9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90.jpeg"/><Relationship Id="rId5" Type="http://schemas.openxmlformats.org/officeDocument/2006/relationships/image" Target="../media/image212.svg"/><Relationship Id="rId4" Type="http://schemas.openxmlformats.org/officeDocument/2006/relationships/image" Target="../media/image2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38CEC388-8F80-0910-C30E-E5D736E64E63}"/>
              </a:ext>
            </a:extLst>
          </p:cNvPr>
          <p:cNvSpPr/>
          <p:nvPr/>
        </p:nvSpPr>
        <p:spPr bwMode="auto">
          <a:xfrm>
            <a:off x="7662826" y="1112563"/>
            <a:ext cx="4111317" cy="115939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Integrating SQL with Microsoft Fabric</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Partitioned Table</a:t>
            </a:r>
          </a:p>
        </p:txBody>
      </p:sp>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827" y="389309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142" y="3906088"/>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4154" y="354118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7800278" y="4339565"/>
            <a:ext cx="97289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51216" y="3290695"/>
            <a:ext cx="3917678" cy="137729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769954" y="3854793"/>
            <a:ext cx="615832" cy="216500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CREATE EXTERNAL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SELECT * FROM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&lt;External Table&gt;</a:t>
            </a:r>
          </a:p>
        </p:txBody>
      </p:sp>
      <p:pic>
        <p:nvPicPr>
          <p:cNvPr id="9" name="Picture 8">
            <a:extLst>
              <a:ext uri="{FF2B5EF4-FFF2-40B4-BE49-F238E27FC236}">
                <a16:creationId xmlns:a16="http://schemas.microsoft.com/office/drawing/2014/main" id="{34ABD5F0-0710-F726-9F77-A4F4A8BAB8F1}"/>
              </a:ext>
            </a:extLst>
          </p:cNvPr>
          <p:cNvPicPr>
            <a:picLocks noChangeAspect="1"/>
          </p:cNvPicPr>
          <p:nvPr/>
        </p:nvPicPr>
        <p:blipFill>
          <a:blip r:embed="rId6"/>
          <a:stretch>
            <a:fillRect/>
          </a:stretch>
        </p:blipFill>
        <p:spPr>
          <a:xfrm>
            <a:off x="10872522" y="1287299"/>
            <a:ext cx="730411" cy="731838"/>
          </a:xfrm>
          <a:prstGeom prst="rect">
            <a:avLst/>
          </a:prstGeom>
        </p:spPr>
      </p:pic>
      <p:cxnSp>
        <p:nvCxnSpPr>
          <p:cNvPr id="1024" name="Straight Connector 1023">
            <a:extLst>
              <a:ext uri="{FF2B5EF4-FFF2-40B4-BE49-F238E27FC236}">
                <a16:creationId xmlns:a16="http://schemas.microsoft.com/office/drawing/2014/main" id="{D45F22BA-D593-08E0-FFF7-71691D54D510}"/>
              </a:ext>
            </a:extLst>
          </p:cNvPr>
          <p:cNvCxnSpPr>
            <a:cxnSpLocks/>
          </p:cNvCxnSpPr>
          <p:nvPr/>
        </p:nvCxnSpPr>
        <p:spPr>
          <a:xfrm flipV="1">
            <a:off x="9455184" y="2071650"/>
            <a:ext cx="772173" cy="101151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43" name="Graphic 1042">
            <a:extLst>
              <a:ext uri="{FF2B5EF4-FFF2-40B4-BE49-F238E27FC236}">
                <a16:creationId xmlns:a16="http://schemas.microsoft.com/office/drawing/2014/main" id="{250AAF47-E69B-DB05-F72F-D4BB50CE9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8010" y="243225"/>
            <a:ext cx="671056" cy="671056"/>
          </a:xfrm>
          <a:prstGeom prst="rect">
            <a:avLst/>
          </a:prstGeom>
        </p:spPr>
      </p:pic>
      <p:pic>
        <p:nvPicPr>
          <p:cNvPr id="1050" name="Picture 1049" descr="A blue logo with a black background&#10;&#10;Description automatically generated with low confidence">
            <a:extLst>
              <a:ext uri="{FF2B5EF4-FFF2-40B4-BE49-F238E27FC236}">
                <a16:creationId xmlns:a16="http://schemas.microsoft.com/office/drawing/2014/main" id="{AE810C3F-B1A4-4751-7FC2-139C79FA6782}"/>
              </a:ext>
            </a:extLst>
          </p:cNvPr>
          <p:cNvPicPr>
            <a:picLocks noChangeAspect="1"/>
          </p:cNvPicPr>
          <p:nvPr/>
        </p:nvPicPr>
        <p:blipFill>
          <a:blip r:embed="rId9"/>
          <a:stretch>
            <a:fillRect/>
          </a:stretch>
        </p:blipFill>
        <p:spPr>
          <a:xfrm>
            <a:off x="9999597" y="1306690"/>
            <a:ext cx="700029" cy="701396"/>
          </a:xfrm>
          <a:prstGeom prst="rect">
            <a:avLst/>
          </a:prstGeom>
        </p:spPr>
      </p:pic>
      <p:pic>
        <p:nvPicPr>
          <p:cNvPr id="1052" name="Picture 1051" descr="A blue and black logo&#10;&#10;Description automatically generated with low confidence">
            <a:extLst>
              <a:ext uri="{FF2B5EF4-FFF2-40B4-BE49-F238E27FC236}">
                <a16:creationId xmlns:a16="http://schemas.microsoft.com/office/drawing/2014/main" id="{9CE3B64C-6AF9-7940-CD8E-FB2F5A90D4EF}"/>
              </a:ext>
            </a:extLst>
          </p:cNvPr>
          <p:cNvPicPr>
            <a:picLocks noChangeAspect="1"/>
          </p:cNvPicPr>
          <p:nvPr/>
        </p:nvPicPr>
        <p:blipFill>
          <a:blip r:embed="rId10"/>
          <a:stretch>
            <a:fillRect/>
          </a:stretch>
        </p:blipFill>
        <p:spPr>
          <a:xfrm>
            <a:off x="8927668" y="1333041"/>
            <a:ext cx="705697" cy="707076"/>
          </a:xfrm>
          <a:prstGeom prst="rect">
            <a:avLst/>
          </a:prstGeom>
        </p:spPr>
      </p:pic>
      <p:pic>
        <p:nvPicPr>
          <p:cNvPr id="1055" name="Picture 1054" descr="A green box with a white x on it&#10;&#10;Description automatically generated with low confidence">
            <a:extLst>
              <a:ext uri="{FF2B5EF4-FFF2-40B4-BE49-F238E27FC236}">
                <a16:creationId xmlns:a16="http://schemas.microsoft.com/office/drawing/2014/main" id="{4A0AE503-74F3-0E00-8E00-FC969AA57B0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840491" y="2612589"/>
            <a:ext cx="838935" cy="838935"/>
          </a:xfrm>
          <a:prstGeom prst="rect">
            <a:avLst/>
          </a:prstGeom>
        </p:spPr>
      </p:pic>
      <p:cxnSp>
        <p:nvCxnSpPr>
          <p:cNvPr id="1057" name="Straight Connector 1056">
            <a:extLst>
              <a:ext uri="{FF2B5EF4-FFF2-40B4-BE49-F238E27FC236}">
                <a16:creationId xmlns:a16="http://schemas.microsoft.com/office/drawing/2014/main" id="{769AEB2B-70E7-47FA-DE88-198036A4DE05}"/>
              </a:ext>
            </a:extLst>
          </p:cNvPr>
          <p:cNvCxnSpPr>
            <a:cxnSpLocks/>
            <a:stCxn id="1055" idx="0"/>
          </p:cNvCxnSpPr>
          <p:nvPr/>
        </p:nvCxnSpPr>
        <p:spPr>
          <a:xfrm flipH="1" flipV="1">
            <a:off x="10529549" y="2071650"/>
            <a:ext cx="730410" cy="540939"/>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60" name="Picture 2" descr="See the source image">
            <a:extLst>
              <a:ext uri="{FF2B5EF4-FFF2-40B4-BE49-F238E27FC236}">
                <a16:creationId xmlns:a16="http://schemas.microsoft.com/office/drawing/2014/main" id="{00A6225A-0D49-A724-69D5-826DA12849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53092" y="3056775"/>
            <a:ext cx="1364525" cy="716375"/>
          </a:xfrm>
          <a:prstGeom prst="rect">
            <a:avLst/>
          </a:prstGeom>
          <a:noFill/>
        </p:spPr>
      </p:pic>
      <p:pic>
        <p:nvPicPr>
          <p:cNvPr id="1072" name="Picture 1071" descr="A blue logo with a black background&#10;&#10;Description automatically generated with low confidence">
            <a:extLst>
              <a:ext uri="{FF2B5EF4-FFF2-40B4-BE49-F238E27FC236}">
                <a16:creationId xmlns:a16="http://schemas.microsoft.com/office/drawing/2014/main" id="{BC2B76CD-1464-BF03-3591-6D421621F5ED}"/>
              </a:ext>
            </a:extLst>
          </p:cNvPr>
          <p:cNvPicPr>
            <a:picLocks noChangeAspect="1"/>
          </p:cNvPicPr>
          <p:nvPr/>
        </p:nvPicPr>
        <p:blipFill>
          <a:blip r:embed="rId14"/>
          <a:stretch>
            <a:fillRect/>
          </a:stretch>
        </p:blipFill>
        <p:spPr>
          <a:xfrm>
            <a:off x="7879622" y="1287633"/>
            <a:ext cx="764985" cy="766479"/>
          </a:xfrm>
          <a:prstGeom prst="rect">
            <a:avLst/>
          </a:prstGeom>
        </p:spPr>
      </p:pic>
      <p:sp>
        <p:nvSpPr>
          <p:cNvPr id="3" name="TextBox 2">
            <a:extLst>
              <a:ext uri="{FF2B5EF4-FFF2-40B4-BE49-F238E27FC236}">
                <a16:creationId xmlns:a16="http://schemas.microsoft.com/office/drawing/2014/main" id="{B8F12BB2-5786-3D83-47BC-21B8B3182903}"/>
              </a:ext>
            </a:extLst>
          </p:cNvPr>
          <p:cNvSpPr txBox="1"/>
          <p:nvPr/>
        </p:nvSpPr>
        <p:spPr>
          <a:xfrm>
            <a:off x="8699980" y="6344467"/>
            <a:ext cx="3318216" cy="307777"/>
          </a:xfrm>
          <a:prstGeom prst="rect">
            <a:avLst/>
          </a:prstGeom>
          <a:noFill/>
        </p:spPr>
        <p:txBody>
          <a:bodyPr wrap="none" lIns="0" tIns="0" rIns="0" bIns="0" rtlCol="0">
            <a:spAutoFit/>
          </a:bodyPr>
          <a:lstStyle/>
          <a:p>
            <a:pPr algn="l"/>
            <a:r>
              <a:rPr lang="en-US" sz="2000" dirty="0"/>
              <a:t>https://aka.ms/sqlfabricdemo</a:t>
            </a:r>
          </a:p>
        </p:txBody>
      </p:sp>
    </p:spTree>
    <p:extLst>
      <p:ext uri="{BB962C8B-B14F-4D97-AF65-F5344CB8AC3E}">
        <p14:creationId xmlns:p14="http://schemas.microsoft.com/office/powerpoint/2010/main" val="128259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par>
                                <p:cTn id="8" presetID="10" presetClass="entr" presetSubtype="0"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fade">
                                      <p:cBhvr>
                                        <p:cTn id="10" dur="500"/>
                                        <p:tgtEl>
                                          <p:spTgt spid="104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nodeType="with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500"/>
                                        <p:tgtEl>
                                          <p:spTgt spid="1057"/>
                                        </p:tgtEl>
                                      </p:cBhvr>
                                    </p:animEffect>
                                  </p:childTnLst>
                                </p:cTn>
                              </p:par>
                              <p:par>
                                <p:cTn id="20" presetID="10" presetClass="entr" presetSubtype="0" fill="hold" nodeType="withEffect">
                                  <p:stCondLst>
                                    <p:cond delay="0"/>
                                  </p:stCondLst>
                                  <p:childTnLst>
                                    <p:set>
                                      <p:cBhvr>
                                        <p:cTn id="21" dur="1" fill="hold">
                                          <p:stCondLst>
                                            <p:cond delay="0"/>
                                          </p:stCondLst>
                                        </p:cTn>
                                        <p:tgtEl>
                                          <p:spTgt spid="1072"/>
                                        </p:tgtEl>
                                        <p:attrNameLst>
                                          <p:attrName>style.visibility</p:attrName>
                                        </p:attrNameLst>
                                      </p:cBhvr>
                                      <p:to>
                                        <p:strVal val="visible"/>
                                      </p:to>
                                    </p:set>
                                    <p:animEffect transition="in" filter="fade">
                                      <p:cBhvr>
                                        <p:cTn id="22" dur="500"/>
                                        <p:tgtEl>
                                          <p:spTgt spid="1072"/>
                                        </p:tgtEl>
                                      </p:cBhvr>
                                    </p:animEffect>
                                  </p:childTnLst>
                                </p:cTn>
                              </p:par>
                              <p:par>
                                <p:cTn id="23" presetID="10" presetClass="entr" presetSubtype="0" fill="hold" nodeType="withEffect">
                                  <p:stCondLst>
                                    <p:cond delay="0"/>
                                  </p:stCondLst>
                                  <p:childTnLst>
                                    <p:set>
                                      <p:cBhvr>
                                        <p:cTn id="24" dur="1" fill="hold">
                                          <p:stCondLst>
                                            <p:cond delay="0"/>
                                          </p:stCondLst>
                                        </p:cTn>
                                        <p:tgtEl>
                                          <p:spTgt spid="1055"/>
                                        </p:tgtEl>
                                        <p:attrNameLst>
                                          <p:attrName>style.visibility</p:attrName>
                                        </p:attrNameLst>
                                      </p:cBhvr>
                                      <p:to>
                                        <p:strVal val="visible"/>
                                      </p:to>
                                    </p:set>
                                    <p:animEffect transition="in" filter="fade">
                                      <p:cBhvr>
                                        <p:cTn id="25" dur="500"/>
                                        <p:tgtEl>
                                          <p:spTgt spid="1055"/>
                                        </p:tgtEl>
                                      </p:cBhvr>
                                    </p:animEffect>
                                  </p:childTnLst>
                                </p:cTn>
                              </p:par>
                              <p:par>
                                <p:cTn id="26" presetID="10" presetClass="entr" presetSubtype="0"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Effect transition="in" filter="fade">
                                      <p:cBhvr>
                                        <p:cTn id="28" dur="500"/>
                                        <p:tgtEl>
                                          <p:spTgt spid="1052"/>
                                        </p:tgtEl>
                                      </p:cBhvr>
                                    </p:animEffect>
                                  </p:childTnLst>
                                </p:cTn>
                              </p:par>
                              <p:par>
                                <p:cTn id="29" presetID="10" presetClass="entr" presetSubtype="0" fill="hold" nodeType="withEffect">
                                  <p:stCondLst>
                                    <p:cond delay="0"/>
                                  </p:stCondLst>
                                  <p:childTnLst>
                                    <p:set>
                                      <p:cBhvr>
                                        <p:cTn id="30" dur="1" fill="hold">
                                          <p:stCondLst>
                                            <p:cond delay="0"/>
                                          </p:stCondLst>
                                        </p:cTn>
                                        <p:tgtEl>
                                          <p:spTgt spid="1050"/>
                                        </p:tgtEl>
                                        <p:attrNameLst>
                                          <p:attrName>style.visibility</p:attrName>
                                        </p:attrNameLst>
                                      </p:cBhvr>
                                      <p:to>
                                        <p:strVal val="visible"/>
                                      </p:to>
                                    </p:set>
                                    <p:animEffect transition="in" filter="fade">
                                      <p:cBhvr>
                                        <p:cTn id="31" dur="500"/>
                                        <p:tgtEl>
                                          <p:spTgt spid="10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
        <p:nvSpPr>
          <p:cNvPr id="6" name="Rectangle 5">
            <a:extLst>
              <a:ext uri="{FF2B5EF4-FFF2-40B4-BE49-F238E27FC236}">
                <a16:creationId xmlns:a16="http://schemas.microsoft.com/office/drawing/2014/main" id="{1310402A-CD70-6539-7D29-4A3A48253A4D}"/>
              </a:ext>
            </a:extLst>
          </p:cNvPr>
          <p:cNvSpPr/>
          <p:nvPr/>
        </p:nvSpPr>
        <p:spPr bwMode="auto">
          <a:xfrm>
            <a:off x="4541384" y="5440545"/>
            <a:ext cx="3109232" cy="85225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 db per (AG) link</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100 links for target MI</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Multiple instances across versions</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fade">
                                      <p:cBhvr>
                                        <p:cTn id="1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 and patching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aphic 291" descr="gear, wrench, engineer">
            <a:extLst>
              <a:ext uri="{FF2B5EF4-FFF2-40B4-BE49-F238E27FC236}">
                <a16:creationId xmlns:a16="http://schemas.microsoft.com/office/drawing/2014/main" id="{B3D385BD-D932-6E42-114F-4EDADC8E97F0}"/>
              </a:ext>
            </a:extLst>
          </p:cNvPr>
          <p:cNvGrpSpPr/>
          <p:nvPr/>
        </p:nvGrpSpPr>
        <p:grpSpPr>
          <a:xfrm>
            <a:off x="5123187" y="3722574"/>
            <a:ext cx="469145" cy="463993"/>
            <a:chOff x="3513079" y="2994448"/>
            <a:chExt cx="498751" cy="498751"/>
          </a:xfrm>
        </p:grpSpPr>
        <p:sp>
          <p:nvSpPr>
            <p:cNvPr id="14" name="Freeform: Shape 82">
              <a:extLst>
                <a:ext uri="{FF2B5EF4-FFF2-40B4-BE49-F238E27FC236}">
                  <a16:creationId xmlns:a16="http://schemas.microsoft.com/office/drawing/2014/main" id="{20E5AFD2-36B1-BFD5-8554-A5C61E06E3F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83">
              <a:extLst>
                <a:ext uri="{FF2B5EF4-FFF2-40B4-BE49-F238E27FC236}">
                  <a16:creationId xmlns:a16="http://schemas.microsoft.com/office/drawing/2014/main" id="{A99FB17B-03FB-162D-A428-4A4EF716BF5E}"/>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4225024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Machine Learning</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2" name="Picture 181">
            <a:extLst>
              <a:ext uri="{FF2B5EF4-FFF2-40B4-BE49-F238E27FC236}">
                <a16:creationId xmlns:a16="http://schemas.microsoft.com/office/drawing/2014/main" id="{BC6280B5-6E44-9E9A-00D1-1DBAF6C92514}"/>
              </a:ext>
            </a:extLst>
          </p:cNvPr>
          <p:cNvPicPr>
            <a:picLocks noChangeAspect="1"/>
          </p:cNvPicPr>
          <p:nvPr/>
        </p:nvPicPr>
        <p:blipFill>
          <a:blip r:embed="rId20"/>
          <a:stretch>
            <a:fillRect/>
          </a:stretch>
        </p:blipFill>
        <p:spPr>
          <a:xfrm>
            <a:off x="8091799" y="5367812"/>
            <a:ext cx="539500" cy="399477"/>
          </a:xfrm>
          <a:prstGeom prst="rect">
            <a:avLst/>
          </a:prstGeom>
        </p:spPr>
      </p:pic>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500"/>
                                        <p:tgtEl>
                                          <p:spTgt spid="1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fade">
                                      <p:cBhvr>
                                        <p:cTn id="34"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4" grpId="0" animBg="1"/>
      <p:bldP spid="16" grpId="0" animBg="1"/>
      <p:bldP spid="17" grpId="0" animBg="1"/>
      <p:bldP spid="19" grpId="0" animBg="1"/>
      <p:bldP spid="18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3" name="Rectangle: Rounded Corners 2">
            <a:extLst>
              <a:ext uri="{FF2B5EF4-FFF2-40B4-BE49-F238E27FC236}">
                <a16:creationId xmlns:a16="http://schemas.microsoft.com/office/drawing/2014/main" id="{A3A63C7E-F917-DA31-C8BA-4B948F1FBA2D}"/>
              </a:ext>
            </a:extLst>
          </p:cNvPr>
          <p:cNvSpPr/>
          <p:nvPr/>
        </p:nvSpPr>
        <p:spPr bwMode="auto">
          <a:xfrm>
            <a:off x="8996906" y="159657"/>
            <a:ext cx="2904808" cy="966951"/>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Tempdb lazy log flush</a:t>
            </a:r>
          </a:p>
          <a:p>
            <a:pPr algn="l" defTabSz="932472" fontAlgn="base">
              <a:spcBef>
                <a:spcPct val="0"/>
              </a:spcBef>
              <a:spcAft>
                <a:spcPct val="0"/>
              </a:spcAft>
            </a:pPr>
            <a:r>
              <a:rPr lang="en-US" sz="2000" dirty="0">
                <a:solidFill>
                  <a:srgbClr val="FFFFFF"/>
                </a:solidFill>
                <a:ea typeface="Segoe UI" pitchFamily="34" charset="0"/>
                <a:cs typeface="Segoe UI" pitchFamily="34" charset="0"/>
              </a:rPr>
              <a:t>Tempdb != FUA</a:t>
            </a:r>
          </a:p>
        </p:txBody>
      </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a separate backup stream but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7487322" y="6195804"/>
            <a:ext cx="484535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539430"/>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a:t>
            </a:r>
            <a:r>
              <a:rPr lang="en-US" sz="2800" b="1" i="1" dirty="0">
                <a:effectLst/>
                <a:latin typeface="+mj-lt"/>
                <a:ea typeface="Calibri" panose="020F0502020204030204" pitchFamily="34" charset="0"/>
              </a:rPr>
              <a:t>behavior</a:t>
            </a:r>
            <a:r>
              <a:rPr lang="en-US" sz="2800" b="1" dirty="0">
                <a:effectLst/>
                <a:latin typeface="+mj-lt"/>
                <a:ea typeface="Calibri" panose="020F0502020204030204" pitchFamily="34" charset="0"/>
              </a:rPr>
              <a:t> for Log file growth even with TDE enabled (does not require special privilege)</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498799" y="2625041"/>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487048" y="4291716"/>
            <a:ext cx="1973297" cy="646331"/>
          </a:xfrm>
          <a:prstGeom prst="rect">
            <a:avLst/>
          </a:prstGeom>
          <a:noFill/>
        </p:spPr>
        <p:txBody>
          <a:bodyPr wrap="none" lIns="0" tIns="0" rIns="0" bIns="0" rtlCol="0">
            <a:spAutoFit/>
          </a:bodyPr>
          <a:lstStyle/>
          <a:p>
            <a:r>
              <a:rPr lang="en-US" sz="1400" dirty="0">
                <a:latin typeface="+mj-lt"/>
              </a:rPr>
              <a:t>We support </a:t>
            </a:r>
            <a:r>
              <a:rPr lang="en-US" sz="1400" dirty="0" err="1">
                <a:latin typeface="+mj-lt"/>
              </a:rPr>
              <a:t>rowgroup</a:t>
            </a:r>
            <a:r>
              <a:rPr lang="en-US" sz="1400" dirty="0">
                <a:latin typeface="+mj-lt"/>
              </a:rPr>
              <a:t> </a:t>
            </a:r>
          </a:p>
          <a:p>
            <a:r>
              <a:rPr lang="en-US" sz="1400" dirty="0">
                <a:latin typeface="+mj-lt"/>
              </a:rPr>
              <a:t>and column elimination </a:t>
            </a:r>
          </a:p>
          <a:p>
            <a:r>
              <a:rPr lang="en-US" sz="1400" dirty="0">
                <a:latin typeface="+mj-lt"/>
              </a:rPr>
              <a:t>for Parquet and Delta</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Archiving cold data to a lake - CETAS</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algn="l"/>
            <a:r>
              <a:rPr lang="en-US" sz="2000" dirty="0"/>
              <a:t>Partitioned Table</a:t>
            </a:r>
          </a:p>
        </p:txBody>
      </p:sp>
      <p:pic>
        <p:nvPicPr>
          <p:cNvPr id="217" name="Picture 2" descr="See the source image">
            <a:extLst>
              <a:ext uri="{FF2B5EF4-FFF2-40B4-BE49-F238E27FC236}">
                <a16:creationId xmlns:a16="http://schemas.microsoft.com/office/drawing/2014/main" id="{6832B716-DE09-327E-ACBA-F6374FC14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766" y="1742493"/>
            <a:ext cx="2558286" cy="1343099"/>
          </a:xfrm>
          <a:prstGeom prst="rect">
            <a:avLst/>
          </a:prstGeom>
          <a:noFill/>
        </p:spPr>
      </p:pic>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algn="l"/>
            <a:r>
              <a:rPr lang="en-US" sz="2000" dirty="0"/>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3284" y="302375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algn="l"/>
            <a:r>
              <a:rPr lang="en-US" sz="2000" dirty="0"/>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6599" y="3036745"/>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4611" y="267184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9210735" y="3470222"/>
            <a:ext cx="972895" cy="215444"/>
          </a:xfrm>
          <a:prstGeom prst="rect">
            <a:avLst/>
          </a:prstGeom>
          <a:noFill/>
        </p:spPr>
        <p:txBody>
          <a:bodyPr wrap="none" lIns="0" tIns="0" rIns="0" bIns="0" rtlCol="0">
            <a:spAutoFit/>
          </a:bodyPr>
          <a:lstStyle/>
          <a:p>
            <a:pPr algn="l"/>
            <a:r>
              <a:rPr lang="en-US" sz="1400" dirty="0"/>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19153" y="2006502"/>
            <a:ext cx="5619976" cy="265580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628590" y="3085592"/>
            <a:ext cx="2750496" cy="303739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algn="l"/>
            <a:r>
              <a:rPr lang="en-US" sz="2000" dirty="0"/>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algn="ctr"/>
            <a:r>
              <a:rPr lang="en-US" sz="2000" dirty="0">
                <a:solidFill>
                  <a:schemeClr val="bg1"/>
                </a:solidFill>
              </a:rPr>
              <a:t>CREATE EXTERNAL </a:t>
            </a:r>
          </a:p>
          <a:p>
            <a:pPr algn="ctr"/>
            <a:r>
              <a:rPr lang="en-US" sz="2000" dirty="0">
                <a:solidFill>
                  <a:schemeClr val="bg1"/>
                </a:solidFill>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SELECT * FROM</a:t>
            </a:r>
          </a:p>
          <a:p>
            <a:pPr algn="ctr"/>
            <a:r>
              <a:rPr lang="en-US" sz="1400" dirty="0"/>
              <a:t>&lt;External Table&gt;</a:t>
            </a:r>
          </a:p>
        </p:txBody>
      </p:sp>
    </p:spTree>
    <p:extLst>
      <p:ext uri="{BB962C8B-B14F-4D97-AF65-F5344CB8AC3E}">
        <p14:creationId xmlns:p14="http://schemas.microsoft.com/office/powerpoint/2010/main" val="1991023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500"/>
                                        <p:tgtEl>
                                          <p:spTgt spid="2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8"/>
                                        </p:tgtEl>
                                        <p:attrNameLst>
                                          <p:attrName>style.visibility</p:attrName>
                                        </p:attrNameLst>
                                      </p:cBhvr>
                                      <p:to>
                                        <p:strVal val="visible"/>
                                      </p:to>
                                    </p:set>
                                    <p:animEffect transition="in" filter="fade">
                                      <p:cBhvr>
                                        <p:cTn id="15" dur="500"/>
                                        <p:tgtEl>
                                          <p:spTgt spid="248"/>
                                        </p:tgtEl>
                                      </p:cBhvr>
                                    </p:animEffect>
                                  </p:childTnLst>
                                </p:cTn>
                              </p:par>
                              <p:par>
                                <p:cTn id="16" presetID="10" presetClass="entr" presetSubtype="0" fill="hold" nodeType="withEffect">
                                  <p:stCondLst>
                                    <p:cond delay="0"/>
                                  </p:stCondLst>
                                  <p:childTnLst>
                                    <p:set>
                                      <p:cBhvr>
                                        <p:cTn id="17" dur="1" fill="hold">
                                          <p:stCondLst>
                                            <p:cond delay="0"/>
                                          </p:stCondLst>
                                        </p:cTn>
                                        <p:tgtEl>
                                          <p:spTgt spid="218"/>
                                        </p:tgtEl>
                                        <p:attrNameLst>
                                          <p:attrName>style.visibility</p:attrName>
                                        </p:attrNameLst>
                                      </p:cBhvr>
                                      <p:to>
                                        <p:strVal val="visible"/>
                                      </p:to>
                                    </p:set>
                                    <p:animEffect transition="in" filter="fade">
                                      <p:cBhvr>
                                        <p:cTn id="18" dur="500"/>
                                        <p:tgtEl>
                                          <p:spTgt spid="2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fade">
                                      <p:cBhvr>
                                        <p:cTn id="21" dur="500"/>
                                        <p:tgtEl>
                                          <p:spTgt spid="2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1"/>
                                        </p:tgtEl>
                                        <p:attrNameLst>
                                          <p:attrName>style.visibility</p:attrName>
                                        </p:attrNameLst>
                                      </p:cBhvr>
                                      <p:to>
                                        <p:strVal val="visible"/>
                                      </p:to>
                                    </p:set>
                                    <p:animEffect transition="in" filter="fade">
                                      <p:cBhvr>
                                        <p:cTn id="26" dur="500"/>
                                        <p:tgtEl>
                                          <p:spTgt spid="2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fade">
                                      <p:cBhvr>
                                        <p:cTn id="29" dur="500"/>
                                        <p:tgtEl>
                                          <p:spTgt spid="2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500"/>
                                        <p:tgtEl>
                                          <p:spTgt spid="229"/>
                                        </p:tgtEl>
                                      </p:cBhvr>
                                    </p:animEffect>
                                  </p:childTnLst>
                                </p:cTn>
                              </p:par>
                              <p:par>
                                <p:cTn id="33" presetID="10"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animEffect transition="in" filter="fade">
                                      <p:cBhvr>
                                        <p:cTn id="35" dur="500"/>
                                        <p:tgtEl>
                                          <p:spTgt spid="2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1"/>
                                        </p:tgtEl>
                                        <p:attrNameLst>
                                          <p:attrName>style.visibility</p:attrName>
                                        </p:attrNameLst>
                                      </p:cBhvr>
                                      <p:to>
                                        <p:strVal val="visible"/>
                                      </p:to>
                                    </p:set>
                                    <p:animEffect transition="in" filter="fade">
                                      <p:cBhvr>
                                        <p:cTn id="40" dur="500"/>
                                        <p:tgtEl>
                                          <p:spTgt spid="251"/>
                                        </p:tgtEl>
                                      </p:cBhvr>
                                    </p:animEffect>
                                  </p:childTnLst>
                                </p:cTn>
                              </p:par>
                              <p:par>
                                <p:cTn id="41" presetID="10" presetClass="entr" presetSubtype="0" fill="hold" nodeType="withEffect">
                                  <p:stCondLst>
                                    <p:cond delay="0"/>
                                  </p:stCondLst>
                                  <p:childTnLst>
                                    <p:set>
                                      <p:cBhvr>
                                        <p:cTn id="42" dur="1" fill="hold">
                                          <p:stCondLst>
                                            <p:cond delay="0"/>
                                          </p:stCondLst>
                                        </p:cTn>
                                        <p:tgtEl>
                                          <p:spTgt spid="242"/>
                                        </p:tgtEl>
                                        <p:attrNameLst>
                                          <p:attrName>style.visibility</p:attrName>
                                        </p:attrNameLst>
                                      </p:cBhvr>
                                      <p:to>
                                        <p:strVal val="visible"/>
                                      </p:to>
                                    </p:set>
                                    <p:animEffect transition="in" filter="fade">
                                      <p:cBhvr>
                                        <p:cTn id="43" dur="500"/>
                                        <p:tgtEl>
                                          <p:spTgt spid="242"/>
                                        </p:tgtEl>
                                      </p:cBhvr>
                                    </p:animEffect>
                                  </p:childTnLst>
                                </p:cTn>
                              </p:par>
                              <p:par>
                                <p:cTn id="44" presetID="10"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500"/>
                                        <p:tgtEl>
                                          <p:spTgt spid="243"/>
                                        </p:tgtEl>
                                      </p:cBhvr>
                                    </p:animEffect>
                                  </p:childTnLst>
                                </p:cTn>
                              </p:par>
                              <p:par>
                                <p:cTn id="47" presetID="10" presetClass="entr" presetSubtype="0" fill="hold" nodeType="withEffect">
                                  <p:stCondLst>
                                    <p:cond delay="0"/>
                                  </p:stCondLst>
                                  <p:childTnLst>
                                    <p:set>
                                      <p:cBhvr>
                                        <p:cTn id="48" dur="1" fill="hold">
                                          <p:stCondLst>
                                            <p:cond delay="0"/>
                                          </p:stCondLst>
                                        </p:cTn>
                                        <p:tgtEl>
                                          <p:spTgt spid="239"/>
                                        </p:tgtEl>
                                        <p:attrNameLst>
                                          <p:attrName>style.visibility</p:attrName>
                                        </p:attrNameLst>
                                      </p:cBhvr>
                                      <p:to>
                                        <p:strVal val="visible"/>
                                      </p:to>
                                    </p:set>
                                    <p:animEffect transition="in" filter="fade">
                                      <p:cBhvr>
                                        <p:cTn id="49" dur="500"/>
                                        <p:tgtEl>
                                          <p:spTgt spid="239"/>
                                        </p:tgtEl>
                                      </p:cBhvr>
                                    </p:animEffect>
                                  </p:childTnLst>
                                </p:cTn>
                              </p:par>
                              <p:par>
                                <p:cTn id="50" presetID="10"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par>
                                <p:cTn id="53" presetID="10" presetClass="entr" presetSubtype="0" fill="hold" nodeType="withEffect">
                                  <p:stCondLst>
                                    <p:cond delay="0"/>
                                  </p:stCondLst>
                                  <p:childTnLst>
                                    <p:set>
                                      <p:cBhvr>
                                        <p:cTn id="54" dur="1" fill="hold">
                                          <p:stCondLst>
                                            <p:cond delay="0"/>
                                          </p:stCondLst>
                                        </p:cTn>
                                        <p:tgtEl>
                                          <p:spTgt spid="238"/>
                                        </p:tgtEl>
                                        <p:attrNameLst>
                                          <p:attrName>style.visibility</p:attrName>
                                        </p:attrNameLst>
                                      </p:cBhvr>
                                      <p:to>
                                        <p:strVal val="visible"/>
                                      </p:to>
                                    </p:set>
                                    <p:animEffect transition="in" filter="fade">
                                      <p:cBhvr>
                                        <p:cTn id="55" dur="500"/>
                                        <p:tgtEl>
                                          <p:spTgt spid="2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0"/>
                                        </p:tgtEl>
                                        <p:attrNameLst>
                                          <p:attrName>style.visibility</p:attrName>
                                        </p:attrNameLst>
                                      </p:cBhvr>
                                      <p:to>
                                        <p:strVal val="visible"/>
                                      </p:to>
                                    </p:set>
                                    <p:animEffect transition="in" filter="fade">
                                      <p:cBhvr>
                                        <p:cTn id="58" dur="500"/>
                                        <p:tgtEl>
                                          <p:spTgt spid="2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32"/>
                                        </p:tgtEl>
                                        <p:attrNameLst>
                                          <p:attrName>style.visibility</p:attrName>
                                        </p:attrNameLst>
                                      </p:cBhvr>
                                      <p:to>
                                        <p:strVal val="visible"/>
                                      </p:to>
                                    </p:set>
                                    <p:animEffect transition="in" filter="fade">
                                      <p:cBhvr>
                                        <p:cTn id="63" dur="500"/>
                                        <p:tgtEl>
                                          <p:spTgt spid="1032"/>
                                        </p:tgtEl>
                                      </p:cBhvr>
                                    </p:animEffect>
                                  </p:childTnLst>
                                </p:cTn>
                              </p:par>
                              <p:par>
                                <p:cTn id="64" presetID="10" presetClass="entr" presetSubtype="0" fill="hold" nodeType="withEffect">
                                  <p:stCondLst>
                                    <p:cond delay="0"/>
                                  </p:stCondLst>
                                  <p:childTnLst>
                                    <p:set>
                                      <p:cBhvr>
                                        <p:cTn id="65" dur="1" fill="hold">
                                          <p:stCondLst>
                                            <p:cond delay="0"/>
                                          </p:stCondLst>
                                        </p:cTn>
                                        <p:tgtEl>
                                          <p:spTgt spid="1028"/>
                                        </p:tgtEl>
                                        <p:attrNameLst>
                                          <p:attrName>style.visibility</p:attrName>
                                        </p:attrNameLst>
                                      </p:cBhvr>
                                      <p:to>
                                        <p:strVal val="visible"/>
                                      </p:to>
                                    </p:set>
                                    <p:animEffect transition="in" filter="fade">
                                      <p:cBhvr>
                                        <p:cTn id="6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19" grpId="0"/>
      <p:bldP spid="229" grpId="0"/>
      <p:bldP spid="240" grpId="0"/>
      <p:bldP spid="248" grpId="0"/>
      <p:bldP spid="249" grpId="0"/>
      <p:bldP spid="1032" grpId="0" animBg="1"/>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2202</TotalTime>
  <Words>11434</Words>
  <Application>Microsoft Office PowerPoint</Application>
  <PresentationFormat>Widescreen</PresentationFormat>
  <Paragraphs>1896</Paragraphs>
  <Slides>118</Slides>
  <Notes>95</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118</vt:i4>
      </vt:variant>
    </vt:vector>
  </HeadingPairs>
  <TitlesOfParts>
    <vt:vector size="134"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Microsoft SQL – all edges and clouds</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Archiving cold data to a lake - CETAS</vt:lpstr>
      <vt:lpstr>Integrating SQL with Microsoft Fabric</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2023-08-08T15:47:09Z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